
<file path=[Content_Types].xml><?xml version="1.0" encoding="utf-8"?>
<Types xmlns="http://schemas.openxmlformats.org/package/2006/content-types">
  <Default Extension="png" ContentType="image/png"/>
  <Default Extension="wma" ContentType="audio/x-ms-wma"/>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handoutMasterIdLst>
    <p:handoutMasterId r:id="rId20"/>
  </p:handoutMasterIdLst>
  <p:sldIdLst>
    <p:sldId id="256" r:id="rId2"/>
    <p:sldId id="257" r:id="rId3"/>
    <p:sldId id="261" r:id="rId4"/>
    <p:sldId id="259" r:id="rId5"/>
    <p:sldId id="258" r:id="rId6"/>
    <p:sldId id="265" r:id="rId7"/>
    <p:sldId id="266" r:id="rId8"/>
    <p:sldId id="276" r:id="rId9"/>
    <p:sldId id="269" r:id="rId10"/>
    <p:sldId id="260" r:id="rId11"/>
    <p:sldId id="270" r:id="rId12"/>
    <p:sldId id="271" r:id="rId13"/>
    <p:sldId id="272" r:id="rId14"/>
    <p:sldId id="274" r:id="rId15"/>
    <p:sldId id="273" r:id="rId16"/>
    <p:sldId id="277" r:id="rId17"/>
    <p:sldId id="278" r:id="rId18"/>
    <p:sldId id="27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9" autoAdjust="0"/>
    <p:restoredTop sz="94676" autoAdjust="0"/>
  </p:normalViewPr>
  <p:slideViewPr>
    <p:cSldViewPr>
      <p:cViewPr varScale="1">
        <p:scale>
          <a:sx n="75" d="100"/>
          <a:sy n="75" d="100"/>
        </p:scale>
        <p:origin x="-1020" y="-84"/>
      </p:cViewPr>
      <p:guideLst>
        <p:guide orient="horz" pos="2160"/>
        <p:guide pos="2880"/>
      </p:guideLst>
    </p:cSldViewPr>
  </p:slideViewPr>
  <p:outlineViewPr>
    <p:cViewPr>
      <p:scale>
        <a:sx n="33" d="100"/>
        <a:sy n="33" d="100"/>
      </p:scale>
      <p:origin x="0" y="9252"/>
    </p:cViewPr>
  </p:outlineViewPr>
  <p:notesTextViewPr>
    <p:cViewPr>
      <p:scale>
        <a:sx n="100" d="100"/>
        <a:sy n="100" d="100"/>
      </p:scale>
      <p:origin x="0" y="0"/>
    </p:cViewPr>
  </p:notesTextViewPr>
  <p:sorterViewPr>
    <p:cViewPr>
      <p:scale>
        <a:sx n="100" d="100"/>
        <a:sy n="100" d="100"/>
      </p:scale>
      <p:origin x="0" y="2586"/>
    </p:cViewPr>
  </p:sorterViewPr>
  <p:notesViewPr>
    <p:cSldViewPr>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7BAD72-67B3-42A4-A863-6C2D25D1E9AC}" type="datetimeFigureOut">
              <a:rPr lang="en-US" smtClean="0"/>
              <a:t>8/15/2012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BAB010-91F4-430C-BC97-44604AD59969}" type="slidenum">
              <a:rPr lang="en-US" smtClean="0"/>
              <a:t>‹#›</a:t>
            </a:fld>
            <a:endParaRPr lang="en-US"/>
          </a:p>
        </p:txBody>
      </p:sp>
    </p:spTree>
    <p:extLst>
      <p:ext uri="{BB962C8B-B14F-4D97-AF65-F5344CB8AC3E}">
        <p14:creationId xmlns:p14="http://schemas.microsoft.com/office/powerpoint/2010/main" val="20687028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6"/>
            <a:ext cx="5637011"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5641AC-F186-4799-9121-6406238631BF}" type="datetimeFigureOut">
              <a:rPr lang="en-US" smtClean="0"/>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485CC-3409-4D92-A345-0A365D7E5480}" type="slidenum">
              <a:rPr lang="en-US" smtClean="0"/>
              <a:t>‹#›</a:t>
            </a:fld>
            <a:endParaRPr lang="en-US"/>
          </a:p>
        </p:txBody>
      </p:sp>
      <p:sp>
        <p:nvSpPr>
          <p:cNvPr id="2" name="Title 1"/>
          <p:cNvSpPr>
            <a:spLocks noGrp="1"/>
          </p:cNvSpPr>
          <p:nvPr>
            <p:ph type="ctrTitle"/>
          </p:nvPr>
        </p:nvSpPr>
        <p:spPr>
          <a:xfrm>
            <a:off x="817582" y="3132291"/>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5641AC-F186-4799-9121-6406238631BF}" type="datetimeFigureOut">
              <a:rPr lang="en-US" smtClean="0"/>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485CC-3409-4D92-A345-0A365D7E5480}"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9"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4" y="731520"/>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5641AC-F186-4799-9121-6406238631BF}" type="datetimeFigureOut">
              <a:rPr lang="en-US" smtClean="0"/>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485CC-3409-4D92-A345-0A365D7E5480}"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65641AC-F186-4799-9121-6406238631BF}" type="datetimeFigureOut">
              <a:rPr lang="en-US" smtClean="0"/>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485CC-3409-4D92-A345-0A365D7E5480}"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7"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2"/>
            <a:ext cx="5970495"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5641AC-F186-4799-9121-6406238631BF}" type="datetimeFigureOut">
              <a:rPr lang="en-US" smtClean="0"/>
              <a:t>8/15/2012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F485CC-3409-4D92-A345-0A365D7E5480}"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65641AC-F186-4799-9121-6406238631BF}" type="datetimeFigureOut">
              <a:rPr lang="en-US" smtClean="0"/>
              <a:t>8/15/2012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F485CC-3409-4D92-A345-0A365D7E5480}"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3"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5641AC-F186-4799-9121-6406238631BF}" type="datetimeFigureOut">
              <a:rPr lang="en-US" smtClean="0"/>
              <a:t>8/15/2012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F485CC-3409-4D92-A345-0A365D7E5480}"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5641AC-F186-4799-9121-6406238631BF}" type="datetimeFigureOut">
              <a:rPr lang="en-US" smtClean="0"/>
              <a:t>8/15/2012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F485CC-3409-4D92-A345-0A365D7E5480}"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5641AC-F186-4799-9121-6406238631BF}" type="datetimeFigureOut">
              <a:rPr lang="en-US" smtClean="0"/>
              <a:t>8/15/2012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F485CC-3409-4D92-A345-0A365D7E5480}"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6" y="2209801"/>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6" y="731521"/>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6" y="3497803"/>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5641AC-F186-4799-9121-6406238631BF}" type="datetimeFigureOut">
              <a:rPr lang="en-US" smtClean="0"/>
              <a:t>8/15/2012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F485CC-3409-4D92-A345-0A365D7E5480}"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7"/>
            <a:ext cx="369411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5641AC-F186-4799-9121-6406238631BF}" type="datetimeFigureOut">
              <a:rPr lang="en-US" smtClean="0"/>
              <a:t>8/15/2012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F485CC-3409-4D92-A345-0A365D7E5480}" type="slidenum">
              <a:rPr lang="en-US" smtClean="0"/>
              <a:t>‹#›</a:t>
            </a:fld>
            <a:endParaRPr lang="en-US"/>
          </a:p>
        </p:txBody>
      </p:sp>
      <p:sp>
        <p:nvSpPr>
          <p:cNvPr id="2" name="Title 1"/>
          <p:cNvSpPr>
            <a:spLocks noGrp="1"/>
          </p:cNvSpPr>
          <p:nvPr>
            <p:ph type="title"/>
          </p:nvPr>
        </p:nvSpPr>
        <p:spPr>
          <a:xfrm>
            <a:off x="727268" y="4464421"/>
            <a:ext cx="6383539"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90"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1"/>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65641AC-F186-4799-9121-6406238631BF}" type="datetimeFigureOut">
              <a:rPr lang="en-US" smtClean="0"/>
              <a:t>8/15/2012</a:t>
            </a:fld>
            <a:endParaRPr lang="en-US"/>
          </a:p>
        </p:txBody>
      </p:sp>
      <p:sp>
        <p:nvSpPr>
          <p:cNvPr id="5" name="Footer Placeholder 4"/>
          <p:cNvSpPr>
            <a:spLocks noGrp="1"/>
          </p:cNvSpPr>
          <p:nvPr>
            <p:ph type="ftr" sz="quarter" idx="3"/>
          </p:nvPr>
        </p:nvSpPr>
        <p:spPr>
          <a:xfrm>
            <a:off x="457201" y="6172201"/>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1"/>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BF485CC-3409-4D92-A345-0A365D7E548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2.png"/><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wma"/><Relationship Id="rId1" Type="http://schemas.microsoft.com/office/2007/relationships/media" Target="../media/media10.wma"/><Relationship Id="rId5" Type="http://schemas.openxmlformats.org/officeDocument/2006/relationships/image" Target="../media/image2.png"/><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wma"/><Relationship Id="rId1" Type="http://schemas.microsoft.com/office/2007/relationships/media" Target="../media/media11.wma"/><Relationship Id="rId6" Type="http://schemas.openxmlformats.org/officeDocument/2006/relationships/image" Target="../media/image2.png"/><Relationship Id="rId5" Type="http://schemas.openxmlformats.org/officeDocument/2006/relationships/hyperlink" Target="http://www.youtube.com/watch?v=wuUNt_S-jd4" TargetMode="External"/><Relationship Id="rId4" Type="http://schemas.openxmlformats.org/officeDocument/2006/relationships/hyperlink" Target="http://www.youtube.com/watch?v=LctzjjLo6Hc"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wma"/><Relationship Id="rId1" Type="http://schemas.microsoft.com/office/2007/relationships/media" Target="../media/media12.wma"/><Relationship Id="rId5" Type="http://schemas.openxmlformats.org/officeDocument/2006/relationships/image" Target="../media/image2.pn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wma"/><Relationship Id="rId1" Type="http://schemas.microsoft.com/office/2007/relationships/media" Target="../media/media13.wma"/><Relationship Id="rId5" Type="http://schemas.openxmlformats.org/officeDocument/2006/relationships/image" Target="../media/image2.pn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audio" Target="../media/media14.wma"/><Relationship Id="rId7" Type="http://schemas.openxmlformats.org/officeDocument/2006/relationships/image" Target="../media/image2.png"/><Relationship Id="rId2" Type="http://schemas.microsoft.com/office/2007/relationships/media" Target="../media/media14.wma"/><Relationship Id="rId1" Type="http://schemas.openxmlformats.org/officeDocument/2006/relationships/tags" Target="../tags/tag2.xml"/><Relationship Id="rId6" Type="http://schemas.openxmlformats.org/officeDocument/2006/relationships/image" Target="../media/image13.wmf"/><Relationship Id="rId5" Type="http://schemas.openxmlformats.org/officeDocument/2006/relationships/hyperlink" Target="http://www.wallwisher.com/wall/smcdow" TargetMode="Externa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wma"/><Relationship Id="rId1" Type="http://schemas.microsoft.com/office/2007/relationships/media" Target="../media/media15.wma"/><Relationship Id="rId5" Type="http://schemas.openxmlformats.org/officeDocument/2006/relationships/image" Target="../media/image2.png"/><Relationship Id="rId4" Type="http://schemas.openxmlformats.org/officeDocument/2006/relationships/image" Target="../media/image14.wmf"/></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6.wma"/><Relationship Id="rId1" Type="http://schemas.microsoft.com/office/2007/relationships/media" Target="../media/media16.wma"/><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hyperlink" Target="http://rubistar.4teachers.org/index.php?screen=ShowRubric&amp;module=Rubistar&amp;rubric_id=2212898&amp;"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www.stixy.com/" TargetMode="External"/><Relationship Id="rId3" Type="http://schemas.openxmlformats.org/officeDocument/2006/relationships/audio" Target="../media/media17.wma"/><Relationship Id="rId7" Type="http://schemas.openxmlformats.org/officeDocument/2006/relationships/hyperlink" Target="http://www.safeshare.tv/" TargetMode="External"/><Relationship Id="rId12" Type="http://schemas.openxmlformats.org/officeDocument/2006/relationships/image" Target="../media/image2.png"/><Relationship Id="rId2" Type="http://schemas.microsoft.com/office/2007/relationships/media" Target="../media/media17.wma"/><Relationship Id="rId1" Type="http://schemas.openxmlformats.org/officeDocument/2006/relationships/tags" Target="../tags/tag3.xml"/><Relationship Id="rId6" Type="http://schemas.openxmlformats.org/officeDocument/2006/relationships/hyperlink" Target="http://www.rubistar.com/" TargetMode="External"/><Relationship Id="rId11" Type="http://schemas.openxmlformats.org/officeDocument/2006/relationships/hyperlink" Target="http://www.youtube.com/" TargetMode="External"/><Relationship Id="rId5" Type="http://schemas.openxmlformats.org/officeDocument/2006/relationships/hyperlink" Target="http://www.prezi.com/" TargetMode="External"/><Relationship Id="rId10" Type="http://schemas.openxmlformats.org/officeDocument/2006/relationships/hyperlink" Target="http://www.xtranormal.com/" TargetMode="External"/><Relationship Id="rId4" Type="http://schemas.openxmlformats.org/officeDocument/2006/relationships/slideLayout" Target="../slideLayouts/slideLayout2.xml"/><Relationship Id="rId9" Type="http://schemas.openxmlformats.org/officeDocument/2006/relationships/hyperlink" Target="http://www.wallwisher.com/"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8.wma"/><Relationship Id="rId1" Type="http://schemas.microsoft.com/office/2007/relationships/media" Target="../media/media18.wma"/><Relationship Id="rId6" Type="http://schemas.openxmlformats.org/officeDocument/2006/relationships/image" Target="../media/image2.png"/><Relationship Id="rId5" Type="http://schemas.openxmlformats.org/officeDocument/2006/relationships/image" Target="../media/image16.wmf"/><Relationship Id="rId4" Type="http://schemas.openxmlformats.org/officeDocument/2006/relationships/hyperlink" Target="http://www.surveymonkey.com/s/RJVJ22L" TargetMode="External"/></Relationships>
</file>

<file path=ppt/slides/_rels/slide2.xml.rels><?xml version="1.0" encoding="UTF-8" standalone="yes"?>
<Relationships xmlns="http://schemas.openxmlformats.org/package/2006/relationships"><Relationship Id="rId3" Type="http://schemas.openxmlformats.org/officeDocument/2006/relationships/audio" Target="../media/media2.wma"/><Relationship Id="rId7" Type="http://schemas.openxmlformats.org/officeDocument/2006/relationships/image" Target="../media/image2.png"/><Relationship Id="rId2" Type="http://schemas.microsoft.com/office/2007/relationships/media" Target="../media/media2.wma"/><Relationship Id="rId1" Type="http://schemas.openxmlformats.org/officeDocument/2006/relationships/tags" Target="../tags/tag1.xml"/><Relationship Id="rId6" Type="http://schemas.openxmlformats.org/officeDocument/2006/relationships/hyperlink" Target="http://wallwisher.com/wall/welearn" TargetMode="External"/><Relationship Id="rId5" Type="http://schemas.openxmlformats.org/officeDocument/2006/relationships/image" Target="../media/image3.wmf"/><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wma"/><Relationship Id="rId1" Type="http://schemas.microsoft.com/office/2007/relationships/media" Target="../media/media3.wma"/><Relationship Id="rId6" Type="http://schemas.openxmlformats.org/officeDocument/2006/relationships/image" Target="../media/image4.wmf"/><Relationship Id="rId5" Type="http://schemas.openxmlformats.org/officeDocument/2006/relationships/hyperlink" Target="http://www.safeshare.tv/w/VuzFiwWurz" TargetMode="External"/><Relationship Id="rId4" Type="http://schemas.openxmlformats.org/officeDocument/2006/relationships/hyperlink" Target="http://www.youtube.com/watch?v=_A-ZVCjfWf8&amp;feature=player_detailpage"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wma"/><Relationship Id="rId1" Type="http://schemas.microsoft.com/office/2007/relationships/media" Target="../media/media4.wma"/><Relationship Id="rId6" Type="http://schemas.openxmlformats.org/officeDocument/2006/relationships/image" Target="../media/image2.png"/><Relationship Id="rId5" Type="http://schemas.openxmlformats.org/officeDocument/2006/relationships/hyperlink" Target="file:///C:\Documents%20and%20Settings\Administrator\My%20Documents\Graphic%20Organizer.docx" TargetMode="External"/><Relationship Id="rId4" Type="http://schemas.openxmlformats.org/officeDocument/2006/relationships/hyperlink" Target="http://www.safeshare.tv/w/uAcdLhelHE"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wma"/><Relationship Id="rId1" Type="http://schemas.microsoft.com/office/2007/relationships/media" Target="../media/media5.wma"/><Relationship Id="rId5" Type="http://schemas.openxmlformats.org/officeDocument/2006/relationships/image" Target="../media/image2.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wma"/><Relationship Id="rId1" Type="http://schemas.microsoft.com/office/2007/relationships/media" Target="../media/media6.wma"/><Relationship Id="rId6" Type="http://schemas.openxmlformats.org/officeDocument/2006/relationships/image" Target="../media/image2.png"/><Relationship Id="rId5" Type="http://schemas.openxmlformats.org/officeDocument/2006/relationships/image" Target="../media/image6.jpg"/><Relationship Id="rId4" Type="http://schemas.openxmlformats.org/officeDocument/2006/relationships/hyperlink" Target="http://www.xtranormal.com/" TargetMode="Externa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wma"/><Relationship Id="rId1" Type="http://schemas.microsoft.com/office/2007/relationships/media" Target="../media/media7.wma"/><Relationship Id="rId5" Type="http://schemas.openxmlformats.org/officeDocument/2006/relationships/image" Target="../media/image2.pn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wma"/><Relationship Id="rId1" Type="http://schemas.microsoft.com/office/2007/relationships/media" Target="../media/media8.wma"/><Relationship Id="rId5" Type="http://schemas.openxmlformats.org/officeDocument/2006/relationships/image" Target="../media/image2.pn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wma"/><Relationship Id="rId1" Type="http://schemas.microsoft.com/office/2007/relationships/media" Target="../media/media9.wma"/><Relationship Id="rId6" Type="http://schemas.openxmlformats.org/officeDocument/2006/relationships/image" Target="../media/image2.png"/><Relationship Id="rId5" Type="http://schemas.openxmlformats.org/officeDocument/2006/relationships/image" Target="../media/image9.jpg"/><Relationship Id="rId4" Type="http://schemas.openxmlformats.org/officeDocument/2006/relationships/hyperlink" Target="http://prezi.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4267200"/>
            <a:ext cx="4343400" cy="838200"/>
          </a:xfrm>
        </p:spPr>
        <p:txBody>
          <a:bodyPr>
            <a:noAutofit/>
          </a:bodyPr>
          <a:lstStyle/>
          <a:p>
            <a:r>
              <a:rPr lang="en-US" sz="4000" dirty="0" smtClean="0"/>
              <a:t>By Sabrina </a:t>
            </a:r>
            <a:r>
              <a:rPr lang="en-US" sz="4000" dirty="0" err="1" smtClean="0"/>
              <a:t>McDow</a:t>
            </a:r>
            <a:endParaRPr lang="en-US" sz="4000" dirty="0"/>
          </a:p>
        </p:txBody>
      </p:sp>
      <p:sp>
        <p:nvSpPr>
          <p:cNvPr id="2" name="Title 1"/>
          <p:cNvSpPr>
            <a:spLocks noGrp="1"/>
          </p:cNvSpPr>
          <p:nvPr>
            <p:ph type="ctrTitle"/>
          </p:nvPr>
        </p:nvSpPr>
        <p:spPr>
          <a:xfrm>
            <a:off x="762000" y="457201"/>
            <a:ext cx="7772400" cy="2362200"/>
          </a:xfrm>
        </p:spPr>
        <p:txBody>
          <a:bodyPr>
            <a:normAutofit fontScale="90000"/>
          </a:bodyPr>
          <a:lstStyle/>
          <a:p>
            <a:r>
              <a:rPr lang="en-US" sz="7200" dirty="0" smtClean="0">
                <a:latin typeface="Bernard MT Condensed" pitchFamily="18" charset="0"/>
              </a:rPr>
              <a:t>Using Technology to Reach all Learners</a:t>
            </a:r>
            <a:endParaRPr lang="en-US" sz="7200" dirty="0">
              <a:latin typeface="Bernard MT Condensed" pitchFamily="18" charset="0"/>
            </a:endParaRPr>
          </a:p>
        </p:txBody>
      </p:sp>
      <p:pic>
        <p:nvPicPr>
          <p:cNvPr id="1026" name="Picture 2" descr="C:\Program Files\Microsoft Office\MEDIA\CAGCAT10\j0285410.wmf"/>
          <p:cNvPicPr>
            <a:picLocks noChangeAspect="1" noChangeArrowheads="1"/>
          </p:cNvPicPr>
          <p:nvPr/>
        </p:nvPicPr>
        <p:blipFill>
          <a:blip r:embed="rId4"/>
          <a:srcRect/>
          <a:stretch>
            <a:fillRect/>
          </a:stretch>
        </p:blipFill>
        <p:spPr bwMode="auto">
          <a:xfrm>
            <a:off x="5943600" y="2590800"/>
            <a:ext cx="2402477" cy="2286000"/>
          </a:xfrm>
          <a:prstGeom prst="rect">
            <a:avLst/>
          </a:prstGeom>
          <a:noFill/>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3332"/>
    </mc:Choice>
    <mc:Fallback xmlns="">
      <p:transition spd="slow" advTm="13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extLst mod="1">
    <p:ext uri="{E180D4A7-C9FB-4DFB-919C-405C955672EB}">
      <p14:showEvtLst xmlns:p14="http://schemas.microsoft.com/office/powerpoint/2010/main">
        <p14:playEvt time="3206" objId="5"/>
        <p14:stopEvt time="11144"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3371" y="274638"/>
            <a:ext cx="6253429" cy="1143000"/>
          </a:xfrm>
        </p:spPr>
        <p:txBody>
          <a:bodyPr/>
          <a:lstStyle/>
          <a:p>
            <a:r>
              <a:rPr lang="en-US" dirty="0" smtClean="0"/>
              <a:t>Technological Resources</a:t>
            </a:r>
            <a:endParaRPr lang="en-US" dirty="0"/>
          </a:p>
        </p:txBody>
      </p:sp>
      <p:sp>
        <p:nvSpPr>
          <p:cNvPr id="3" name="Content Placeholder 2"/>
          <p:cNvSpPr>
            <a:spLocks noGrp="1"/>
          </p:cNvSpPr>
          <p:nvPr>
            <p:ph sz="quarter" idx="13"/>
          </p:nvPr>
        </p:nvSpPr>
        <p:spPr>
          <a:xfrm>
            <a:off x="381000" y="2133602"/>
            <a:ext cx="8229600" cy="2438399"/>
          </a:xfrm>
        </p:spPr>
        <p:txBody>
          <a:bodyPr>
            <a:noAutofit/>
          </a:bodyPr>
          <a:lstStyle/>
          <a:p>
            <a:pPr marL="0" indent="0">
              <a:buNone/>
            </a:pPr>
            <a:r>
              <a:rPr lang="en-US" sz="5400" dirty="0" smtClean="0"/>
              <a:t>How can we use these resources effectively?</a:t>
            </a:r>
          </a:p>
          <a:p>
            <a:endParaRPr lang="en-US" sz="5400" dirty="0"/>
          </a:p>
          <a:p>
            <a:endParaRPr lang="en-US" sz="5400" dirty="0"/>
          </a:p>
        </p:txBody>
      </p:sp>
      <p:pic>
        <p:nvPicPr>
          <p:cNvPr id="3074" name="Picture 2" descr="C:\Documents and Settings\Administrator\Local Settings\Temporary Internet Files\Content.IE5\IRKN8ZGD\MC90034770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630" y="381001"/>
            <a:ext cx="1818743" cy="1431950"/>
          </a:xfrm>
          <a:prstGeom prst="rect">
            <a:avLst/>
          </a:prstGeom>
          <a:noFill/>
          <a:extLst>
            <a:ext uri="{909E8E84-426E-40DD-AFC4-6F175D3DCCD1}">
              <a14:hiddenFill xmlns:a14="http://schemas.microsoft.com/office/drawing/2010/main">
                <a:solidFill>
                  <a:srgbClr val="FFFFFF"/>
                </a:solidFill>
              </a14:hiddenFill>
            </a:ext>
          </a:extLst>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092494497"/>
      </p:ext>
    </p:extLst>
  </p:cSld>
  <p:clrMapOvr>
    <a:masterClrMapping/>
  </p:clrMapOvr>
  <mc:AlternateContent xmlns:mc="http://schemas.openxmlformats.org/markup-compatibility/2006" xmlns:p14="http://schemas.microsoft.com/office/powerpoint/2010/main">
    <mc:Choice Requires="p14">
      <p:transition spd="slow" p14:dur="2000" advTm="13849"/>
    </mc:Choice>
    <mc:Fallback xmlns="">
      <p:transition spd="slow" advTm="138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extLst mod="1">
    <p:ext uri="{E180D4A7-C9FB-4DFB-919C-405C955672EB}">
      <p14:showEvtLst xmlns:p14="http://schemas.microsoft.com/office/powerpoint/2010/main">
        <p14:playEvt time="3331" objId="4"/>
        <p14:stopEvt time="13191" objId="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2" y="4800600"/>
            <a:ext cx="6512511" cy="1143000"/>
          </a:xfrm>
        </p:spPr>
        <p:txBody>
          <a:bodyPr/>
          <a:lstStyle/>
          <a:p>
            <a:r>
              <a:rPr lang="en-US" dirty="0" smtClean="0"/>
              <a:t>Tutorials</a:t>
            </a:r>
            <a:endParaRPr lang="en-US" dirty="0"/>
          </a:p>
        </p:txBody>
      </p:sp>
      <p:sp>
        <p:nvSpPr>
          <p:cNvPr id="5" name="Content Placeholder 4"/>
          <p:cNvSpPr>
            <a:spLocks noGrp="1"/>
          </p:cNvSpPr>
          <p:nvPr>
            <p:ph sz="quarter" idx="13"/>
          </p:nvPr>
        </p:nvSpPr>
        <p:spPr/>
        <p:txBody>
          <a:bodyPr>
            <a:noAutofit/>
          </a:bodyPr>
          <a:lstStyle/>
          <a:p>
            <a:r>
              <a:rPr lang="en-US" sz="3200" dirty="0" smtClean="0"/>
              <a:t>Visit the following tutorials for some ideas. </a:t>
            </a:r>
          </a:p>
          <a:p>
            <a:endParaRPr lang="en-US" sz="3200" dirty="0">
              <a:hlinkClick r:id="rId4"/>
            </a:endParaRPr>
          </a:p>
          <a:p>
            <a:r>
              <a:rPr lang="en-US" sz="3200" dirty="0" err="1" smtClean="0">
                <a:hlinkClick r:id="rId4"/>
              </a:rPr>
              <a:t>Stixy</a:t>
            </a:r>
            <a:r>
              <a:rPr lang="en-US" sz="3200" dirty="0" smtClean="0">
                <a:hlinkClick r:id="rId4"/>
              </a:rPr>
              <a:t> Tutorial</a:t>
            </a:r>
            <a:endParaRPr lang="en-US" sz="3200" dirty="0" smtClean="0"/>
          </a:p>
          <a:p>
            <a:pPr marL="0" indent="0">
              <a:buNone/>
            </a:pPr>
            <a:endParaRPr lang="en-US" sz="3200" dirty="0"/>
          </a:p>
          <a:p>
            <a:r>
              <a:rPr lang="en-US" sz="3200" dirty="0" err="1" smtClean="0">
                <a:hlinkClick r:id="rId5"/>
              </a:rPr>
              <a:t>WallWisher</a:t>
            </a:r>
            <a:r>
              <a:rPr lang="en-US" sz="3200" dirty="0" smtClean="0">
                <a:hlinkClick r:id="rId5"/>
              </a:rPr>
              <a:t> Tutorial</a:t>
            </a:r>
            <a:endParaRPr lang="en-US" sz="3200"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491744742"/>
      </p:ext>
    </p:extLst>
  </p:cSld>
  <p:clrMapOvr>
    <a:masterClrMapping/>
  </p:clrMapOvr>
  <mc:AlternateContent xmlns:mc="http://schemas.openxmlformats.org/markup-compatibility/2006" xmlns:p14="http://schemas.microsoft.com/office/powerpoint/2010/main">
    <mc:Choice Requires="p14">
      <p:transition spd="slow" p14:dur="2000" advTm="19868"/>
    </mc:Choice>
    <mc:Fallback xmlns="">
      <p:transition spd="slow" advTm="198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extLst mod="1">
    <p:ext uri="{E180D4A7-C9FB-4DFB-919C-405C955672EB}">
      <p14:showEvtLst xmlns:p14="http://schemas.microsoft.com/office/powerpoint/2010/main">
        <p14:playEvt time="2481" objId="3"/>
        <p14:stopEvt time="18984" objId="3"/>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2" y="936402"/>
            <a:ext cx="4988511" cy="1600200"/>
          </a:xfrm>
        </p:spPr>
        <p:txBody>
          <a:bodyPr/>
          <a:lstStyle/>
          <a:p>
            <a:pPr algn="ctr"/>
            <a:r>
              <a:rPr lang="en-US" dirty="0" smtClean="0"/>
              <a:t>Effective use of Technology</a:t>
            </a:r>
            <a:endParaRPr lang="en-US" dirty="0"/>
          </a:p>
        </p:txBody>
      </p:sp>
      <p:sp>
        <p:nvSpPr>
          <p:cNvPr id="5" name="Content Placeholder 4"/>
          <p:cNvSpPr>
            <a:spLocks noGrp="1"/>
          </p:cNvSpPr>
          <p:nvPr>
            <p:ph sz="quarter" idx="13"/>
          </p:nvPr>
        </p:nvSpPr>
        <p:spPr>
          <a:xfrm>
            <a:off x="1295400" y="3124200"/>
            <a:ext cx="6400800" cy="3078480"/>
          </a:xfrm>
        </p:spPr>
        <p:txBody>
          <a:bodyPr>
            <a:noAutofit/>
          </a:bodyPr>
          <a:lstStyle/>
          <a:p>
            <a:r>
              <a:rPr lang="en-US" sz="2800" dirty="0" smtClean="0"/>
              <a:t>When creating presentations it is important to research graphics and videos. You can also create your own graphics and videos. I usually do a clip art search for graphics or use my camera to take pictures of relevant information. </a:t>
            </a:r>
            <a:endParaRPr lang="en-US" sz="28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1" y="914400"/>
            <a:ext cx="2400300" cy="1905000"/>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730304154"/>
      </p:ext>
    </p:extLst>
  </p:cSld>
  <p:clrMapOvr>
    <a:masterClrMapping/>
  </p:clrMapOvr>
  <mc:AlternateContent xmlns:mc="http://schemas.openxmlformats.org/markup-compatibility/2006" xmlns:p14="http://schemas.microsoft.com/office/powerpoint/2010/main">
    <mc:Choice Requires="p14">
      <p:transition spd="slow" p14:dur="2000" advTm="36417"/>
    </mc:Choice>
    <mc:Fallback xmlns="">
      <p:transition spd="slow" advTm="364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4812" objId="4"/>
        <p14:stopEvt time="35630" objId="4"/>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2" y="609600"/>
            <a:ext cx="6512511" cy="1143000"/>
          </a:xfrm>
        </p:spPr>
        <p:txBody>
          <a:bodyPr/>
          <a:lstStyle/>
          <a:p>
            <a:pPr algn="ctr"/>
            <a:r>
              <a:rPr lang="en-US" dirty="0" smtClean="0"/>
              <a:t>Activity </a:t>
            </a:r>
            <a:r>
              <a:rPr lang="en-US" sz="2800" dirty="0" smtClean="0"/>
              <a:t>(20 min)</a:t>
            </a:r>
            <a:endParaRPr lang="en-US" dirty="0"/>
          </a:p>
        </p:txBody>
      </p:sp>
      <p:sp>
        <p:nvSpPr>
          <p:cNvPr id="3" name="Content Placeholder 2"/>
          <p:cNvSpPr>
            <a:spLocks noGrp="1"/>
          </p:cNvSpPr>
          <p:nvPr>
            <p:ph sz="quarter" idx="13"/>
          </p:nvPr>
        </p:nvSpPr>
        <p:spPr>
          <a:xfrm>
            <a:off x="1447800" y="3733800"/>
            <a:ext cx="6400800" cy="2514600"/>
          </a:xfrm>
        </p:spPr>
        <p:txBody>
          <a:bodyPr/>
          <a:lstStyle/>
          <a:p>
            <a:pPr marL="0" indent="0">
              <a:buNone/>
            </a:pPr>
            <a:r>
              <a:rPr lang="en-US" dirty="0" smtClean="0"/>
              <a:t>For this activity you will use the internet to search for math graphics and videos on a AKS of your choice. You will save your findings in a self-created folder with your name on it. </a:t>
            </a:r>
          </a:p>
          <a:p>
            <a:pPr marL="0" indent="0">
              <a:buNone/>
            </a:pPr>
            <a:r>
              <a:rPr lang="en-US" dirty="0" smtClean="0"/>
              <a:t>Once you have at least 5 graphics and 2 videos, we will use it to create a </a:t>
            </a:r>
            <a:r>
              <a:rPr lang="en-US" dirty="0" err="1" smtClean="0"/>
              <a:t>Stixy</a:t>
            </a:r>
            <a:r>
              <a:rPr lang="en-US" dirty="0" smtClean="0"/>
              <a:t>.</a:t>
            </a:r>
            <a:endParaRPr lang="en-US" dirty="0"/>
          </a:p>
        </p:txBody>
      </p:sp>
      <p:pic>
        <p:nvPicPr>
          <p:cNvPr id="1026" name="Picture 2" descr="C:\Documents and Settings\Administrator\Local Settings\Temporary Internet Files\Content.IE5\IRKN8ZGD\MP90040201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24200" y="1447800"/>
            <a:ext cx="2941320" cy="1960114"/>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453752493"/>
      </p:ext>
    </p:extLst>
  </p:cSld>
  <p:clrMapOvr>
    <a:masterClrMapping/>
  </p:clrMapOvr>
  <mc:AlternateContent xmlns:mc="http://schemas.openxmlformats.org/markup-compatibility/2006" xmlns:p14="http://schemas.microsoft.com/office/powerpoint/2010/main">
    <mc:Choice Requires="p14">
      <p:transition spd="slow" p14:dur="2000" advTm="50800"/>
    </mc:Choice>
    <mc:Fallback xmlns="">
      <p:transition spd="slow" advTm="508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3260" objId="4"/>
        <p14:stopEvt time="28677" objId="4"/>
        <p14:playEvt time="29754" objId="5"/>
        <p14:stopEvt time="48812" objId="5"/>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2" y="762000"/>
            <a:ext cx="6512511" cy="1143000"/>
          </a:xfrm>
        </p:spPr>
        <p:txBody>
          <a:bodyPr/>
          <a:lstStyle/>
          <a:p>
            <a:pPr algn="ctr"/>
            <a:r>
              <a:rPr lang="en-US" dirty="0" smtClean="0"/>
              <a:t>Activity </a:t>
            </a:r>
            <a:r>
              <a:rPr lang="en-US" sz="2800" dirty="0" smtClean="0"/>
              <a:t>(15 min)</a:t>
            </a:r>
            <a:endParaRPr lang="en-US" sz="2800" dirty="0"/>
          </a:p>
        </p:txBody>
      </p:sp>
      <p:sp>
        <p:nvSpPr>
          <p:cNvPr id="3" name="Content Placeholder 2"/>
          <p:cNvSpPr>
            <a:spLocks noGrp="1"/>
          </p:cNvSpPr>
          <p:nvPr>
            <p:ph sz="quarter" idx="13"/>
          </p:nvPr>
        </p:nvSpPr>
        <p:spPr>
          <a:xfrm>
            <a:off x="1219200" y="2362200"/>
            <a:ext cx="6400800" cy="1371600"/>
          </a:xfrm>
        </p:spPr>
        <p:txBody>
          <a:bodyPr>
            <a:normAutofit/>
          </a:bodyPr>
          <a:lstStyle/>
          <a:p>
            <a:r>
              <a:rPr lang="en-US" dirty="0" smtClean="0"/>
              <a:t>Logon to </a:t>
            </a:r>
            <a:r>
              <a:rPr lang="en-US" dirty="0" smtClean="0">
                <a:hlinkClick r:id="rId5"/>
              </a:rPr>
              <a:t>www.Wallwisher.com/wall/smcdow</a:t>
            </a:r>
            <a:endParaRPr lang="en-US" dirty="0" smtClean="0"/>
          </a:p>
          <a:p>
            <a:pPr marL="45720" indent="0">
              <a:buNone/>
            </a:pPr>
            <a:r>
              <a:rPr lang="en-US" dirty="0" smtClean="0"/>
              <a:t> and respond to the command on the wall that I created. </a:t>
            </a:r>
          </a:p>
          <a:p>
            <a:endParaRPr lang="en-US" dirty="0"/>
          </a:p>
          <a:p>
            <a:pPr marL="45720" indent="0">
              <a:buNone/>
            </a:pPr>
            <a:endParaRPr lang="en-US" dirty="0"/>
          </a:p>
        </p:txBody>
      </p:sp>
      <p:sp>
        <p:nvSpPr>
          <p:cNvPr id="4" name="TextBox 3"/>
          <p:cNvSpPr txBox="1"/>
          <p:nvPr/>
        </p:nvSpPr>
        <p:spPr>
          <a:xfrm>
            <a:off x="1447800" y="4191001"/>
            <a:ext cx="6553200" cy="769441"/>
          </a:xfrm>
          <a:prstGeom prst="rect">
            <a:avLst/>
          </a:prstGeom>
          <a:noFill/>
        </p:spPr>
        <p:txBody>
          <a:bodyPr wrap="square" rtlCol="0">
            <a:spAutoFit/>
          </a:bodyPr>
          <a:lstStyle/>
          <a:p>
            <a:r>
              <a:rPr lang="en-US" sz="2200" dirty="0">
                <a:solidFill>
                  <a:prstClr val="black">
                    <a:lumMod val="75000"/>
                    <a:lumOff val="25000"/>
                  </a:prstClr>
                </a:solidFill>
              </a:rPr>
              <a:t>How could you incorporate </a:t>
            </a:r>
            <a:r>
              <a:rPr lang="en-US" sz="2200" dirty="0" err="1">
                <a:solidFill>
                  <a:prstClr val="black">
                    <a:lumMod val="75000"/>
                    <a:lumOff val="25000"/>
                  </a:prstClr>
                </a:solidFill>
              </a:rPr>
              <a:t>Wallwisher</a:t>
            </a:r>
            <a:r>
              <a:rPr lang="en-US" sz="2200" dirty="0">
                <a:solidFill>
                  <a:prstClr val="black">
                    <a:lumMod val="75000"/>
                    <a:lumOff val="25000"/>
                  </a:prstClr>
                </a:solidFill>
              </a:rPr>
              <a:t> in your lessons? Share your ideas with your group.</a:t>
            </a:r>
            <a:endParaRPr lang="en-US" dirty="0"/>
          </a:p>
        </p:txBody>
      </p:sp>
      <p:pic>
        <p:nvPicPr>
          <p:cNvPr id="2051" name="Picture 3" descr="C:\Documents and Settings\Administrator\Local Settings\Temporary Internet Files\Content.IE5\IRKN8ZGD\MC90039092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00800" y="533400"/>
            <a:ext cx="1128371" cy="1800454"/>
          </a:xfrm>
          <a:prstGeom prst="rect">
            <a:avLst/>
          </a:prstGeom>
          <a:noFill/>
          <a:extLst>
            <a:ext uri="{909E8E84-426E-40DD-AFC4-6F175D3DCCD1}">
              <a14:hiddenFill xmlns:a14="http://schemas.microsoft.com/office/drawing/2010/main">
                <a:solidFill>
                  <a:srgbClr val="FFFFFF"/>
                </a:solidFill>
              </a14:hiddenFill>
            </a:ext>
          </a:extLst>
        </p:spPr>
      </p:pic>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1536431845"/>
      </p:ext>
    </p:extLst>
  </p:cSld>
  <p:clrMapOvr>
    <a:masterClrMapping/>
  </p:clrMapOvr>
  <mc:AlternateContent xmlns:mc="http://schemas.openxmlformats.org/markup-compatibility/2006" xmlns:p14="http://schemas.microsoft.com/office/powerpoint/2010/main">
    <mc:Choice Requires="p14">
      <p:transition spd="slow" p14:dur="2000" advTm="33521"/>
    </mc:Choice>
    <mc:Fallback xmlns="">
      <p:transition spd="slow" advTm="335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4" fill="hold" display="0">
                  <p:stCondLst>
                    <p:cond delay="indefinite"/>
                  </p:stCondLst>
                  <p:endCondLst>
                    <p:cond evt="onStopAudio" delay="0">
                      <p:tgtEl>
                        <p:sldTgt/>
                      </p:tgtEl>
                    </p:cond>
                  </p:endCondLst>
                </p:cTn>
                <p:tgtEl>
                  <p:spTgt spid="7"/>
                </p:tgtEl>
              </p:cMediaNode>
            </p:audio>
          </p:childTnLst>
        </p:cTn>
      </p:par>
    </p:tnLst>
    <p:bldLst>
      <p:bldP spid="4" grpId="0"/>
    </p:bldLst>
  </p:timing>
  <p:extLst mod="1">
    <p:ext uri="{E180D4A7-C9FB-4DFB-919C-405C955672EB}">
      <p14:showEvtLst xmlns:p14="http://schemas.microsoft.com/office/powerpoint/2010/main">
        <p14:playEvt time="6707" objId="5"/>
        <p14:stopEvt time="31951" objId="5"/>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2" y="533400"/>
            <a:ext cx="4302711" cy="1828801"/>
          </a:xfrm>
        </p:spPr>
        <p:txBody>
          <a:bodyPr/>
          <a:lstStyle/>
          <a:p>
            <a:pPr algn="ctr"/>
            <a:r>
              <a:rPr lang="en-US" dirty="0" smtClean="0"/>
              <a:t>Authentic Assessment</a:t>
            </a:r>
            <a:endParaRPr lang="en-US" dirty="0"/>
          </a:p>
        </p:txBody>
      </p:sp>
      <p:sp>
        <p:nvSpPr>
          <p:cNvPr id="3" name="Content Placeholder 2"/>
          <p:cNvSpPr>
            <a:spLocks noGrp="1"/>
          </p:cNvSpPr>
          <p:nvPr>
            <p:ph sz="quarter" idx="13"/>
          </p:nvPr>
        </p:nvSpPr>
        <p:spPr>
          <a:xfrm>
            <a:off x="1295400" y="2590800"/>
            <a:ext cx="6400800" cy="3474720"/>
          </a:xfrm>
        </p:spPr>
        <p:txBody>
          <a:bodyPr>
            <a:normAutofit/>
          </a:bodyPr>
          <a:lstStyle/>
          <a:p>
            <a:r>
              <a:rPr lang="en-US" dirty="0" smtClean="0"/>
              <a:t>Create two lesson plans using either </a:t>
            </a:r>
            <a:r>
              <a:rPr lang="en-US" dirty="0" err="1" smtClean="0"/>
              <a:t>Prezi</a:t>
            </a:r>
            <a:r>
              <a:rPr lang="en-US" dirty="0" smtClean="0"/>
              <a:t>, </a:t>
            </a:r>
            <a:r>
              <a:rPr lang="en-US" dirty="0" err="1" smtClean="0"/>
              <a:t>Wallwisher</a:t>
            </a:r>
            <a:r>
              <a:rPr lang="en-US" dirty="0" smtClean="0"/>
              <a:t>,  </a:t>
            </a:r>
            <a:r>
              <a:rPr lang="en-US" dirty="0" err="1" smtClean="0"/>
              <a:t>Stixy</a:t>
            </a:r>
            <a:r>
              <a:rPr lang="en-US" dirty="0" smtClean="0"/>
              <a:t>, </a:t>
            </a:r>
            <a:r>
              <a:rPr lang="en-US" dirty="0" err="1" smtClean="0"/>
              <a:t>Xtranormal</a:t>
            </a:r>
            <a:r>
              <a:rPr lang="en-US" dirty="0" smtClean="0"/>
              <a:t> or a combination of the four for an AKS that you will be teaching this school year. </a:t>
            </a:r>
          </a:p>
          <a:p>
            <a:r>
              <a:rPr lang="en-US" dirty="0" smtClean="0"/>
              <a:t>At least one lesson plan should give the students the opportunity to use the online resources.</a:t>
            </a:r>
          </a:p>
          <a:p>
            <a:r>
              <a:rPr lang="en-US" dirty="0" smtClean="0"/>
              <a:t>The assessment will be evaluated using the provided rubric.</a:t>
            </a:r>
            <a:endParaRPr lang="en-US" dirty="0"/>
          </a:p>
        </p:txBody>
      </p:sp>
      <p:pic>
        <p:nvPicPr>
          <p:cNvPr id="3074" name="Picture 2" descr="C:\Documents and Settings\Administrator\Local Settings\Temporary Internet Files\Content.IE5\5KL6I1Z9\MC90044631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7801" y="762001"/>
            <a:ext cx="1799539" cy="1812341"/>
          </a:xfrm>
          <a:prstGeom prst="rect">
            <a:avLst/>
          </a:prstGeom>
          <a:noFill/>
          <a:extLst>
            <a:ext uri="{909E8E84-426E-40DD-AFC4-6F175D3DCCD1}">
              <a14:hiddenFill xmlns:a14="http://schemas.microsoft.com/office/drawing/2010/main">
                <a:solidFill>
                  <a:srgbClr val="FFFFFF"/>
                </a:solidFill>
              </a14:hiddenFill>
            </a:ext>
          </a:extLst>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283446438"/>
      </p:ext>
    </p:extLst>
  </p:cSld>
  <p:clrMapOvr>
    <a:masterClrMapping/>
  </p:clrMapOvr>
  <mc:AlternateContent xmlns:mc="http://schemas.openxmlformats.org/markup-compatibility/2006" xmlns:p14="http://schemas.microsoft.com/office/powerpoint/2010/main">
    <mc:Choice Requires="p14">
      <p:transition spd="slow" p14:dur="2000" advTm="48050"/>
    </mc:Choice>
    <mc:Fallback xmlns="">
      <p:transition spd="slow" advTm="480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extLst mod="1">
    <p:ext uri="{E180D4A7-C9FB-4DFB-919C-405C955672EB}">
      <p14:showEvtLst xmlns:p14="http://schemas.microsoft.com/office/powerpoint/2010/main">
        <p14:playEvt time="3956" objId="4"/>
        <p14:stopEvt time="46445" objId="4"/>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14400"/>
            <a:ext cx="6512511" cy="1143000"/>
          </a:xfrm>
        </p:spPr>
        <p:txBody>
          <a:bodyPr/>
          <a:lstStyle/>
          <a:p>
            <a:pPr algn="ctr"/>
            <a:r>
              <a:rPr lang="en-US" dirty="0" smtClean="0"/>
              <a:t>Rubric</a:t>
            </a:r>
            <a:endParaRPr lang="en-US" dirty="0"/>
          </a:p>
        </p:txBody>
      </p:sp>
      <p:sp>
        <p:nvSpPr>
          <p:cNvPr id="3" name="Content Placeholder 2"/>
          <p:cNvSpPr>
            <a:spLocks noGrp="1"/>
          </p:cNvSpPr>
          <p:nvPr>
            <p:ph sz="quarter" idx="13"/>
          </p:nvPr>
        </p:nvSpPr>
        <p:spPr>
          <a:xfrm>
            <a:off x="1524000" y="3048000"/>
            <a:ext cx="6400800" cy="1173480"/>
          </a:xfrm>
          <a:solidFill>
            <a:schemeClr val="accent3">
              <a:lumMod val="60000"/>
              <a:lumOff val="40000"/>
            </a:schemeClr>
          </a:solidFill>
        </p:spPr>
        <p:txBody>
          <a:bodyPr>
            <a:normAutofit/>
          </a:bodyPr>
          <a:lstStyle/>
          <a:p>
            <a:r>
              <a:rPr lang="en-US" sz="3200" dirty="0" smtClean="0">
                <a:hlinkClick r:id="rId4"/>
              </a:rPr>
              <a:t>Authentic Assessment Rubric</a:t>
            </a:r>
            <a:endParaRPr lang="en-US" sz="3200" dirty="0"/>
          </a:p>
        </p:txBody>
      </p:sp>
      <p:pic>
        <p:nvPicPr>
          <p:cNvPr id="4098" name="Picture 2" descr="C:\Documents and Settings\Administrator\Local Settings\Temporary Internet Files\Content.IE5\QTB6TIZB\MC90044151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1" y="762000"/>
            <a:ext cx="1828572" cy="1828572"/>
          </a:xfrm>
          <a:prstGeom prst="rect">
            <a:avLst/>
          </a:prstGeom>
          <a:noFill/>
          <a:extLst>
            <a:ext uri="{909E8E84-426E-40DD-AFC4-6F175D3DCCD1}">
              <a14:hiddenFill xmlns:a14="http://schemas.microsoft.com/office/drawing/2010/main">
                <a:solidFill>
                  <a:srgbClr val="FFFFFF"/>
                </a:solidFill>
              </a14:hiddenFill>
            </a:ext>
          </a:extLst>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3978849"/>
      </p:ext>
    </p:extLst>
  </p:cSld>
  <p:clrMapOvr>
    <a:masterClrMapping/>
  </p:clrMapOvr>
  <mc:AlternateContent xmlns:mc="http://schemas.openxmlformats.org/markup-compatibility/2006" xmlns:p14="http://schemas.microsoft.com/office/powerpoint/2010/main">
    <mc:Choice Requires="p14">
      <p:transition spd="slow" p14:dur="2000" advTm="53237"/>
    </mc:Choice>
    <mc:Fallback xmlns="">
      <p:transition spd="slow" advTm="532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extLst mod="1">
    <p:ext uri="{E180D4A7-C9FB-4DFB-919C-405C955672EB}">
      <p14:showEvtLst xmlns:p14="http://schemas.microsoft.com/office/powerpoint/2010/main">
        <p14:playEvt time="4041" objId="4"/>
        <p14:stopEvt time="49669" objId="4"/>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2" y="457200"/>
            <a:ext cx="6512511" cy="1143000"/>
          </a:xfrm>
        </p:spPr>
        <p:txBody>
          <a:bodyPr/>
          <a:lstStyle/>
          <a:p>
            <a:pPr algn="ctr"/>
            <a:r>
              <a:rPr lang="en-US" dirty="0" smtClean="0"/>
              <a:t>Resources</a:t>
            </a:r>
            <a:endParaRPr lang="en-US" dirty="0"/>
          </a:p>
        </p:txBody>
      </p:sp>
      <p:sp>
        <p:nvSpPr>
          <p:cNvPr id="3" name="Content Placeholder 2"/>
          <p:cNvSpPr>
            <a:spLocks noGrp="1"/>
          </p:cNvSpPr>
          <p:nvPr>
            <p:ph sz="quarter" idx="13"/>
          </p:nvPr>
        </p:nvSpPr>
        <p:spPr>
          <a:xfrm>
            <a:off x="1143000" y="1524000"/>
            <a:ext cx="6400800" cy="4419600"/>
          </a:xfrm>
        </p:spPr>
        <p:txBody>
          <a:bodyPr>
            <a:normAutofit fontScale="92500" lnSpcReduction="10000"/>
          </a:bodyPr>
          <a:lstStyle/>
          <a:p>
            <a:r>
              <a:rPr lang="en-US" dirty="0" err="1" smtClean="0"/>
              <a:t>Bjnesbitt</a:t>
            </a:r>
            <a:r>
              <a:rPr lang="en-US" dirty="0" smtClean="0"/>
              <a:t>. (2007). A vision of k-12 students today. </a:t>
            </a:r>
            <a:r>
              <a:rPr lang="en-US" dirty="0"/>
              <a:t>Retrieved from http://www.youtube.com/watch?v=_A-ZVCjfWf8</a:t>
            </a:r>
          </a:p>
          <a:p>
            <a:endParaRPr lang="en-US" dirty="0" smtClean="0"/>
          </a:p>
          <a:p>
            <a:r>
              <a:rPr lang="en-US" dirty="0" smtClean="0"/>
              <a:t>Links</a:t>
            </a:r>
          </a:p>
          <a:p>
            <a:r>
              <a:rPr lang="en-US" dirty="0" smtClean="0">
                <a:hlinkClick r:id="rId5"/>
              </a:rPr>
              <a:t>www.prezi.com</a:t>
            </a:r>
            <a:endParaRPr lang="en-US" dirty="0" smtClean="0"/>
          </a:p>
          <a:p>
            <a:r>
              <a:rPr lang="en-US" dirty="0" smtClean="0">
                <a:hlinkClick r:id="rId6"/>
              </a:rPr>
              <a:t>www.rubistar.com</a:t>
            </a:r>
            <a:endParaRPr lang="en-US" dirty="0" smtClean="0"/>
          </a:p>
          <a:p>
            <a:r>
              <a:rPr lang="en-US" dirty="0" smtClean="0">
                <a:hlinkClick r:id="rId7"/>
              </a:rPr>
              <a:t>www.safeshare.tv</a:t>
            </a:r>
            <a:endParaRPr lang="en-US" dirty="0" smtClean="0"/>
          </a:p>
          <a:p>
            <a:r>
              <a:rPr lang="en-US" dirty="0" smtClean="0">
                <a:hlinkClick r:id="rId8"/>
              </a:rPr>
              <a:t>www.stixy.com</a:t>
            </a:r>
            <a:endParaRPr lang="en-US" dirty="0" smtClean="0"/>
          </a:p>
          <a:p>
            <a:r>
              <a:rPr lang="en-US" dirty="0" smtClean="0">
                <a:hlinkClick r:id="rId9"/>
              </a:rPr>
              <a:t>www.wallwisher.com</a:t>
            </a:r>
            <a:endParaRPr lang="en-US" dirty="0" smtClean="0"/>
          </a:p>
          <a:p>
            <a:r>
              <a:rPr lang="en-US" dirty="0" smtClean="0">
                <a:hlinkClick r:id="rId10"/>
              </a:rPr>
              <a:t>www.xtranormal.com</a:t>
            </a:r>
            <a:endParaRPr lang="en-US" dirty="0" smtClean="0"/>
          </a:p>
          <a:p>
            <a:r>
              <a:rPr lang="en-US" dirty="0" smtClean="0">
                <a:hlinkClick r:id="rId11"/>
              </a:rPr>
              <a:t>www.Youtube.com</a:t>
            </a:r>
            <a:endParaRPr lang="en-US" dirty="0" smtClean="0"/>
          </a:p>
          <a:p>
            <a:endParaRPr lang="en-US" dirty="0"/>
          </a:p>
        </p:txBody>
      </p:sp>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8382000" y="6096000"/>
            <a:ext cx="609600" cy="609600"/>
          </a:xfrm>
          <a:prstGeom prst="rect">
            <a:avLst/>
          </a:prstGeom>
        </p:spPr>
      </p:pic>
    </p:spTree>
    <p:custDataLst>
      <p:tags r:id="rId1"/>
    </p:custDataLst>
    <p:extLst>
      <p:ext uri="{BB962C8B-B14F-4D97-AF65-F5344CB8AC3E}">
        <p14:creationId xmlns:p14="http://schemas.microsoft.com/office/powerpoint/2010/main" val="320321215"/>
      </p:ext>
    </p:extLst>
  </p:cSld>
  <p:clrMapOvr>
    <a:masterClrMapping/>
  </p:clrMapOvr>
  <mc:AlternateContent xmlns:mc="http://schemas.openxmlformats.org/markup-compatibility/2006" xmlns:p14="http://schemas.microsoft.com/office/powerpoint/2010/main">
    <mc:Choice Requires="p14">
      <p:transition spd="slow" p14:dur="2000" advTm="17637"/>
    </mc:Choice>
    <mc:Fallback xmlns="">
      <p:transition spd="slow" advTm="176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fade">
                                      <p:cBhvr>
                                        <p:cTn id="60" dur="1000"/>
                                        <p:tgtEl>
                                          <p:spTgt spid="3">
                                            <p:txEl>
                                              <p:pRg st="8" end="8"/>
                                            </p:txEl>
                                          </p:spTgt>
                                        </p:tgtEl>
                                      </p:cBhvr>
                                    </p:animEffect>
                                    <p:anim calcmode="lin" valueType="num">
                                      <p:cBhvr>
                                        <p:cTn id="6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Effect transition="in" filter="fade">
                                      <p:cBhvr>
                                        <p:cTn id="67" dur="1000"/>
                                        <p:tgtEl>
                                          <p:spTgt spid="3">
                                            <p:txEl>
                                              <p:pRg st="9" end="9"/>
                                            </p:txEl>
                                          </p:spTgt>
                                        </p:tgtEl>
                                      </p:cBhvr>
                                    </p:animEffect>
                                    <p:anim calcmode="lin" valueType="num">
                                      <p:cBhvr>
                                        <p:cTn id="6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0" fill="hold" display="0">
                  <p:stCondLst>
                    <p:cond delay="indefinite"/>
                  </p:stCondLst>
                  <p:endCondLst>
                    <p:cond evt="onStopAudio" delay="0">
                      <p:tgtEl>
                        <p:sldTgt/>
                      </p:tgtEl>
                    </p:cond>
                  </p:endCondLst>
                </p:cTn>
                <p:tgtEl>
                  <p:spTgt spid="5"/>
                </p:tgtEl>
              </p:cMediaNode>
            </p:audio>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2" y="685800"/>
            <a:ext cx="6512511" cy="1143000"/>
          </a:xfrm>
        </p:spPr>
        <p:txBody>
          <a:bodyPr/>
          <a:lstStyle/>
          <a:p>
            <a:r>
              <a:rPr lang="en-US" dirty="0" smtClean="0"/>
              <a:t>Workshop Evaluation</a:t>
            </a:r>
            <a:endParaRPr lang="en-US" dirty="0"/>
          </a:p>
        </p:txBody>
      </p:sp>
      <p:sp>
        <p:nvSpPr>
          <p:cNvPr id="3" name="Content Placeholder 2"/>
          <p:cNvSpPr>
            <a:spLocks noGrp="1"/>
          </p:cNvSpPr>
          <p:nvPr>
            <p:ph sz="quarter" idx="13"/>
          </p:nvPr>
        </p:nvSpPr>
        <p:spPr>
          <a:xfrm>
            <a:off x="990602" y="4343400"/>
            <a:ext cx="7433767" cy="838200"/>
          </a:xfrm>
          <a:solidFill>
            <a:srgbClr val="FFC000"/>
          </a:solidFill>
        </p:spPr>
        <p:txBody>
          <a:bodyPr>
            <a:noAutofit/>
          </a:bodyPr>
          <a:lstStyle/>
          <a:p>
            <a:r>
              <a:rPr lang="en-US" sz="2800" dirty="0" smtClean="0">
                <a:solidFill>
                  <a:srgbClr val="7030A0"/>
                </a:solidFill>
                <a:hlinkClick r:id="rId4"/>
              </a:rPr>
              <a:t>http</a:t>
            </a:r>
            <a:r>
              <a:rPr lang="en-US" sz="2800" dirty="0">
                <a:solidFill>
                  <a:srgbClr val="7030A0"/>
                </a:solidFill>
                <a:hlinkClick r:id="rId4"/>
              </a:rPr>
              <a:t>://</a:t>
            </a:r>
            <a:r>
              <a:rPr lang="en-US" sz="2800" dirty="0" smtClean="0">
                <a:solidFill>
                  <a:srgbClr val="7030A0"/>
                </a:solidFill>
                <a:hlinkClick r:id="rId4"/>
              </a:rPr>
              <a:t>www.surveymonkey.com/s/RJVJ22L</a:t>
            </a:r>
            <a:endParaRPr lang="en-US" sz="2800" dirty="0" smtClean="0">
              <a:solidFill>
                <a:srgbClr val="7030A0"/>
              </a:solidFill>
            </a:endParaRPr>
          </a:p>
          <a:p>
            <a:endParaRPr lang="en-US" sz="2800" dirty="0"/>
          </a:p>
        </p:txBody>
      </p:sp>
      <p:sp>
        <p:nvSpPr>
          <p:cNvPr id="4" name="TextBox 3"/>
          <p:cNvSpPr txBox="1"/>
          <p:nvPr/>
        </p:nvSpPr>
        <p:spPr>
          <a:xfrm>
            <a:off x="1371600" y="2133600"/>
            <a:ext cx="4800600" cy="1938992"/>
          </a:xfrm>
          <a:prstGeom prst="rect">
            <a:avLst/>
          </a:prstGeom>
          <a:noFill/>
        </p:spPr>
        <p:txBody>
          <a:bodyPr wrap="square" rtlCol="0">
            <a:spAutoFit/>
          </a:bodyPr>
          <a:lstStyle/>
          <a:p>
            <a:r>
              <a:rPr lang="en-US" sz="2400" dirty="0" smtClean="0"/>
              <a:t>Please click on the link below to leave feedback about this workshop. </a:t>
            </a:r>
          </a:p>
          <a:p>
            <a:endParaRPr lang="en-US" sz="2400" dirty="0"/>
          </a:p>
          <a:p>
            <a:r>
              <a:rPr lang="en-US" sz="2400" dirty="0" smtClean="0"/>
              <a:t>Thanks.</a:t>
            </a:r>
            <a:endParaRPr lang="en-US" sz="2400" dirty="0"/>
          </a:p>
        </p:txBody>
      </p:sp>
      <p:pic>
        <p:nvPicPr>
          <p:cNvPr id="1026" name="Picture 2" descr="C:\Documents and Settings\Administrator\Local Settings\Temporary Internet Files\Content.IE5\5KL6I1Z9\MC90008862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2202" y="2120901"/>
            <a:ext cx="1566367" cy="1768450"/>
          </a:xfrm>
          <a:prstGeom prst="rect">
            <a:avLst/>
          </a:prstGeom>
          <a:noFill/>
          <a:extLst>
            <a:ext uri="{909E8E84-426E-40DD-AFC4-6F175D3DCCD1}">
              <a14:hiddenFill xmlns:a14="http://schemas.microsoft.com/office/drawing/2010/main">
                <a:solidFill>
                  <a:srgbClr val="FFFFFF"/>
                </a:solidFill>
              </a14:hiddenFill>
            </a:ext>
          </a:extLst>
        </p:spPr>
      </p:pic>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57927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200400" y="1905000"/>
            <a:ext cx="5029200" cy="1371600"/>
          </a:xfrm>
        </p:spPr>
        <p:txBody>
          <a:bodyPr>
            <a:normAutofit fontScale="92500" lnSpcReduction="10000"/>
          </a:bodyPr>
          <a:lstStyle/>
          <a:p>
            <a:pPr algn="l"/>
            <a:r>
              <a:rPr lang="en-US" sz="3200" dirty="0" smtClean="0">
                <a:solidFill>
                  <a:schemeClr val="tx1"/>
                </a:solidFill>
              </a:rPr>
              <a:t>In groups of four, please discuss the following question:</a:t>
            </a:r>
          </a:p>
          <a:p>
            <a:pPr algn="l"/>
            <a:endParaRPr lang="en-US" sz="3200" dirty="0" smtClean="0">
              <a:solidFill>
                <a:schemeClr val="tx1"/>
              </a:solidFill>
            </a:endParaRPr>
          </a:p>
          <a:p>
            <a:pPr algn="l"/>
            <a:endParaRPr lang="en-US" sz="3200" dirty="0">
              <a:solidFill>
                <a:schemeClr val="tx1"/>
              </a:solidFill>
            </a:endParaRPr>
          </a:p>
        </p:txBody>
      </p:sp>
      <p:sp>
        <p:nvSpPr>
          <p:cNvPr id="2" name="Title 1"/>
          <p:cNvSpPr>
            <a:spLocks noGrp="1"/>
          </p:cNvSpPr>
          <p:nvPr>
            <p:ph type="ctrTitle"/>
          </p:nvPr>
        </p:nvSpPr>
        <p:spPr>
          <a:xfrm>
            <a:off x="685800" y="457200"/>
            <a:ext cx="7772400" cy="990600"/>
          </a:xfrm>
        </p:spPr>
        <p:txBody>
          <a:bodyPr>
            <a:normAutofit fontScale="90000"/>
          </a:bodyPr>
          <a:lstStyle/>
          <a:p>
            <a:r>
              <a:rPr lang="en-US" dirty="0" smtClean="0"/>
              <a:t/>
            </a:r>
            <a:br>
              <a:rPr lang="en-US" dirty="0" smtClean="0"/>
            </a:br>
            <a:endParaRPr lang="en-US" dirty="0"/>
          </a:p>
        </p:txBody>
      </p:sp>
      <p:pic>
        <p:nvPicPr>
          <p:cNvPr id="6146" name="Picture 2" descr="Q:\140061.enu\MEDIA\CAGCAT10\j0233018.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8600" y="152401"/>
            <a:ext cx="2574203" cy="26149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352800" y="685800"/>
            <a:ext cx="4724400" cy="923330"/>
          </a:xfrm>
          <a:prstGeom prst="rect">
            <a:avLst/>
          </a:prstGeom>
          <a:noFill/>
        </p:spPr>
        <p:txBody>
          <a:bodyPr wrap="square" rtlCol="0">
            <a:spAutoFit/>
          </a:bodyPr>
          <a:lstStyle/>
          <a:p>
            <a:r>
              <a:rPr lang="en-US" sz="5400" dirty="0" smtClean="0"/>
              <a:t>Discussion</a:t>
            </a:r>
            <a:r>
              <a:rPr lang="en-US" sz="5400" dirty="0"/>
              <a:t> </a:t>
            </a:r>
            <a:r>
              <a:rPr lang="en-US" sz="2400" b="1" dirty="0" smtClean="0"/>
              <a:t>(10 min)</a:t>
            </a:r>
            <a:endParaRPr lang="en-US" sz="5400" b="1" dirty="0" smtClean="0"/>
          </a:p>
        </p:txBody>
      </p:sp>
      <p:sp>
        <p:nvSpPr>
          <p:cNvPr id="3" name="TextBox 2"/>
          <p:cNvSpPr txBox="1"/>
          <p:nvPr/>
        </p:nvSpPr>
        <p:spPr>
          <a:xfrm>
            <a:off x="1276083" y="3352800"/>
            <a:ext cx="6324600" cy="1077218"/>
          </a:xfrm>
          <a:prstGeom prst="rect">
            <a:avLst/>
          </a:prstGeom>
          <a:noFill/>
        </p:spPr>
        <p:txBody>
          <a:bodyPr wrap="square" rtlCol="0">
            <a:spAutoFit/>
          </a:bodyPr>
          <a:lstStyle/>
          <a:p>
            <a:pPr lvl="0">
              <a:spcBef>
                <a:spcPct val="20000"/>
              </a:spcBef>
              <a:spcAft>
                <a:spcPts val="300"/>
              </a:spcAft>
              <a:buClr>
                <a:srgbClr val="F14124">
                  <a:lumMod val="75000"/>
                </a:srgbClr>
              </a:buClr>
              <a:buSzPct val="130000"/>
            </a:pPr>
            <a:r>
              <a:rPr lang="en-US" sz="3200" dirty="0">
                <a:solidFill>
                  <a:prstClr val="black"/>
                </a:solidFill>
              </a:rPr>
              <a:t>“Why should we use technology in our classrooms?”</a:t>
            </a:r>
          </a:p>
        </p:txBody>
      </p:sp>
      <p:sp>
        <p:nvSpPr>
          <p:cNvPr id="6" name="TextBox 5"/>
          <p:cNvSpPr txBox="1"/>
          <p:nvPr/>
        </p:nvSpPr>
        <p:spPr>
          <a:xfrm>
            <a:off x="1276083" y="4691131"/>
            <a:ext cx="6019800" cy="954107"/>
          </a:xfrm>
          <a:prstGeom prst="rect">
            <a:avLst/>
          </a:prstGeom>
          <a:solidFill>
            <a:srgbClr val="FFC000"/>
          </a:solidFill>
        </p:spPr>
        <p:txBody>
          <a:bodyPr wrap="square" rtlCol="0">
            <a:spAutoFit/>
          </a:bodyPr>
          <a:lstStyle/>
          <a:p>
            <a:r>
              <a:rPr lang="en-US" sz="2800" dirty="0" smtClean="0"/>
              <a:t>Type your response in</a:t>
            </a:r>
          </a:p>
          <a:p>
            <a:r>
              <a:rPr lang="en-US" sz="2800" b="1" dirty="0" err="1" smtClean="0">
                <a:solidFill>
                  <a:srgbClr val="FF0000"/>
                </a:solidFill>
                <a:hlinkClick r:id="rId6"/>
              </a:rPr>
              <a:t>Wallwisher</a:t>
            </a:r>
            <a:r>
              <a:rPr lang="en-US" sz="2800" b="1" dirty="0" smtClean="0">
                <a:solidFill>
                  <a:srgbClr val="FF0000"/>
                </a:solidFill>
                <a:hlinkClick r:id="rId6"/>
              </a:rPr>
              <a:t> Response</a:t>
            </a:r>
            <a:endParaRPr lang="en-US" sz="2800" b="1" dirty="0">
              <a:solidFill>
                <a:srgbClr val="FF0000"/>
              </a:solidFill>
            </a:endParaRPr>
          </a:p>
        </p:txBody>
      </p:sp>
      <p:pic>
        <p:nvPicPr>
          <p:cNvPr id="11" name="Audio 10">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82000" y="6096000"/>
            <a:ext cx="609600" cy="60960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22687"/>
    </mc:Choice>
    <mc:Fallback xmlns="">
      <p:transition spd="slow" advTm="226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3"/>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style.rotation</p:attrName>
                                        </p:attrNameLst>
                                      </p:cBhvr>
                                      <p:tavLst>
                                        <p:tav tm="0">
                                          <p:val>
                                            <p:fltVal val="90"/>
                                          </p:val>
                                        </p:tav>
                                        <p:tav tm="100000">
                                          <p:val>
                                            <p:fltVal val="0"/>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11"/>
                </p:tgtEl>
              </p:cMediaNode>
            </p:audio>
          </p:childTnLst>
        </p:cTn>
      </p:par>
    </p:tnLst>
    <p:bldLst>
      <p:bldP spid="3" grpId="0"/>
      <p:bldP spid="6" grpId="0" animBg="1"/>
    </p:bldLst>
  </p:timing>
  <p:extLst mod="1">
    <p:ext uri="{E180D4A7-C9FB-4DFB-919C-405C955672EB}">
      <p14:showEvtLst xmlns:p14="http://schemas.microsoft.com/office/powerpoint/2010/main">
        <p14:playEvt time="3109" objId="7"/>
        <p14:stopEvt time="21761" objId="7"/>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304800"/>
            <a:ext cx="6512511" cy="1143000"/>
          </a:xfrm>
        </p:spPr>
        <p:txBody>
          <a:bodyPr/>
          <a:lstStyle/>
          <a:p>
            <a:r>
              <a:rPr lang="en-US" dirty="0" smtClean="0"/>
              <a:t>Why technology now?</a:t>
            </a:r>
            <a:endParaRPr lang="en-US" dirty="0"/>
          </a:p>
        </p:txBody>
      </p:sp>
      <p:sp>
        <p:nvSpPr>
          <p:cNvPr id="3" name="Content Placeholder 2"/>
          <p:cNvSpPr>
            <a:spLocks noGrp="1"/>
          </p:cNvSpPr>
          <p:nvPr>
            <p:ph sz="quarter" idx="13"/>
          </p:nvPr>
        </p:nvSpPr>
        <p:spPr>
          <a:xfrm rot="971047">
            <a:off x="457200" y="3505200"/>
            <a:ext cx="8229600" cy="1371600"/>
          </a:xfrm>
          <a:solidFill>
            <a:schemeClr val="accent3">
              <a:lumMod val="60000"/>
              <a:lumOff val="40000"/>
            </a:schemeClr>
          </a:solidFill>
        </p:spPr>
        <p:txBody>
          <a:bodyPr>
            <a:normAutofit fontScale="92500" lnSpcReduction="20000"/>
          </a:bodyPr>
          <a:lstStyle/>
          <a:p>
            <a:pPr marL="0" indent="0">
              <a:buNone/>
            </a:pPr>
            <a:endParaRPr lang="en-US" dirty="0">
              <a:hlinkClick r:id="rId4"/>
            </a:endParaRPr>
          </a:p>
          <a:p>
            <a:pPr marL="0" indent="0">
              <a:buNone/>
            </a:pPr>
            <a:endParaRPr lang="en-US" dirty="0" smtClean="0">
              <a:hlinkClick r:id="rId4"/>
            </a:endParaRPr>
          </a:p>
          <a:p>
            <a:r>
              <a:rPr lang="en-US" sz="4300" b="1" dirty="0" smtClean="0">
                <a:solidFill>
                  <a:schemeClr val="accent1">
                    <a:lumMod val="75000"/>
                  </a:schemeClr>
                </a:solidFill>
                <a:hlinkClick r:id="rId5"/>
              </a:rPr>
              <a:t>21st Century Learning</a:t>
            </a:r>
            <a:endParaRPr lang="en-US" sz="4300" b="1" dirty="0">
              <a:solidFill>
                <a:schemeClr val="accent1">
                  <a:lumMod val="75000"/>
                </a:schemeClr>
              </a:solidFill>
            </a:endParaRPr>
          </a:p>
        </p:txBody>
      </p:sp>
      <p:pic>
        <p:nvPicPr>
          <p:cNvPr id="1026" name="Picture 2" descr="Q:\140061.enu\MEDIA\CAGCAT10\j0195384.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29200" y="1905000"/>
            <a:ext cx="1795883" cy="1833372"/>
          </a:xfrm>
          <a:prstGeom prst="rect">
            <a:avLst/>
          </a:prstGeom>
          <a:noFill/>
          <a:extLst>
            <a:ext uri="{909E8E84-426E-40DD-AFC4-6F175D3DCCD1}">
              <a14:hiddenFill xmlns:a14="http://schemas.microsoft.com/office/drawing/2010/main">
                <a:solidFill>
                  <a:srgbClr val="FFFFFF"/>
                </a:solidFill>
              </a14:hiddenFill>
            </a:ext>
          </a:extLst>
        </p:spPr>
      </p:pic>
      <p:sp>
        <p:nvSpPr>
          <p:cNvPr id="4" name="Down Arrow 3"/>
          <p:cNvSpPr/>
          <p:nvPr/>
        </p:nvSpPr>
        <p:spPr>
          <a:xfrm>
            <a:off x="2057400" y="2209800"/>
            <a:ext cx="609600" cy="1219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674949594"/>
      </p:ext>
    </p:extLst>
  </p:cSld>
  <p:clrMapOvr>
    <a:masterClrMapping/>
  </p:clrMapOvr>
  <mc:AlternateContent xmlns:mc="http://schemas.openxmlformats.org/markup-compatibility/2006" xmlns:p14="http://schemas.microsoft.com/office/powerpoint/2010/main">
    <mc:Choice Requires="p14">
      <p:transition spd="slow" p14:dur="2000" advTm="22922"/>
    </mc:Choice>
    <mc:Fallback xmlns="">
      <p:transition spd="slow" advTm="229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extLst mod="1">
    <p:ext uri="{E180D4A7-C9FB-4DFB-919C-405C955672EB}">
      <p14:showEvtLst xmlns:p14="http://schemas.microsoft.com/office/powerpoint/2010/main">
        <p14:playEvt time="4873" objId="5"/>
        <p14:stopEvt time="22604" objId="5"/>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2" y="228600"/>
            <a:ext cx="6512511" cy="1143000"/>
          </a:xfrm>
        </p:spPr>
        <p:txBody>
          <a:bodyPr/>
          <a:lstStyle/>
          <a:p>
            <a:pPr algn="ctr"/>
            <a:r>
              <a:rPr lang="en-US" dirty="0" smtClean="0"/>
              <a:t>Pre-Training</a:t>
            </a:r>
            <a:endParaRPr lang="en-US" dirty="0"/>
          </a:p>
        </p:txBody>
      </p:sp>
      <p:sp>
        <p:nvSpPr>
          <p:cNvPr id="3" name="Content Placeholder 2"/>
          <p:cNvSpPr>
            <a:spLocks noGrp="1"/>
          </p:cNvSpPr>
          <p:nvPr>
            <p:ph sz="quarter" idx="13"/>
          </p:nvPr>
        </p:nvSpPr>
        <p:spPr>
          <a:xfrm>
            <a:off x="457200" y="1600200"/>
            <a:ext cx="8229600" cy="4724400"/>
          </a:xfrm>
        </p:spPr>
        <p:txBody>
          <a:bodyPr>
            <a:noAutofit/>
          </a:bodyPr>
          <a:lstStyle/>
          <a:p>
            <a:pPr marL="457200" indent="-457200">
              <a:buFont typeface="+mj-lt"/>
              <a:buAutoNum type="arabicPeriod"/>
            </a:pPr>
            <a:r>
              <a:rPr lang="en-US" sz="2800" dirty="0" smtClean="0"/>
              <a:t>Watch the following animated video: </a:t>
            </a:r>
            <a:r>
              <a:rPr lang="en-US" sz="2800" dirty="0" smtClean="0">
                <a:hlinkClick r:id="rId4"/>
              </a:rPr>
              <a:t>Integrating Technology using </a:t>
            </a:r>
            <a:r>
              <a:rPr lang="en-US" sz="2800" dirty="0" smtClean="0">
                <a:hlinkClick r:id="rId4"/>
              </a:rPr>
              <a:t>Websites</a:t>
            </a:r>
            <a:endParaRPr lang="en-US" sz="2800" dirty="0"/>
          </a:p>
          <a:p>
            <a:pPr marL="457200" indent="-457200">
              <a:buFont typeface="+mj-lt"/>
              <a:buAutoNum type="arabicPeriod"/>
            </a:pPr>
            <a:endParaRPr lang="en-US" sz="2800" dirty="0" smtClean="0"/>
          </a:p>
          <a:p>
            <a:pPr marL="457200" indent="-457200">
              <a:buFont typeface="+mj-lt"/>
              <a:buAutoNum type="arabicPeriod"/>
            </a:pPr>
            <a:r>
              <a:rPr lang="en-US" sz="2800" dirty="0" smtClean="0"/>
              <a:t>Complete the graphic organizer:           </a:t>
            </a:r>
            <a:r>
              <a:rPr lang="en-US" sz="2800" dirty="0" smtClean="0">
                <a:hlinkClick r:id="rId5" action="ppaction://hlinkfile"/>
              </a:rPr>
              <a:t> Graphic Organizer</a:t>
            </a:r>
            <a:endParaRPr lang="en-US" sz="2800" dirty="0" smtClean="0"/>
          </a:p>
          <a:p>
            <a:pPr marL="457200" indent="-457200">
              <a:buFont typeface="+mj-lt"/>
              <a:buAutoNum type="arabicPeriod"/>
            </a:pPr>
            <a:endParaRPr lang="en-US" sz="2800" dirty="0" smtClean="0"/>
          </a:p>
          <a:p>
            <a:pPr marL="457200" indent="-457200">
              <a:buFont typeface="+mj-lt"/>
              <a:buAutoNum type="arabicPeriod"/>
            </a:pPr>
            <a:r>
              <a:rPr lang="en-US" sz="2800" dirty="0" smtClean="0"/>
              <a:t>Jot down ideas of how you could use the three online resources in your classroom.</a:t>
            </a:r>
            <a:endParaRPr lang="en-US" sz="2800" dirty="0"/>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775775206"/>
      </p:ext>
    </p:extLst>
  </p:cSld>
  <p:clrMapOvr>
    <a:masterClrMapping/>
  </p:clrMapOvr>
  <mc:AlternateContent xmlns:mc="http://schemas.openxmlformats.org/markup-compatibility/2006" xmlns:p14="http://schemas.microsoft.com/office/powerpoint/2010/main">
    <mc:Choice Requires="p14">
      <p:transition spd="slow" p14:dur="2000" advTm="42950"/>
    </mc:Choice>
    <mc:Fallback xmlns="">
      <p:transition spd="slow" advTm="429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3849" objId="4"/>
        <p14:stopEvt time="41904" objId="4"/>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2" y="533401"/>
            <a:ext cx="4912311" cy="1826864"/>
          </a:xfrm>
        </p:spPr>
        <p:txBody>
          <a:bodyPr/>
          <a:lstStyle/>
          <a:p>
            <a:pPr algn="l"/>
            <a:r>
              <a:rPr lang="en-US" dirty="0" smtClean="0"/>
              <a:t>Engaging Students</a:t>
            </a:r>
            <a:endParaRPr lang="en-US" dirty="0"/>
          </a:p>
        </p:txBody>
      </p:sp>
      <p:sp>
        <p:nvSpPr>
          <p:cNvPr id="3" name="Content Placeholder 2"/>
          <p:cNvSpPr>
            <a:spLocks noGrp="1"/>
          </p:cNvSpPr>
          <p:nvPr>
            <p:ph sz="quarter" idx="13"/>
          </p:nvPr>
        </p:nvSpPr>
        <p:spPr>
          <a:xfrm>
            <a:off x="533400" y="2667001"/>
            <a:ext cx="8229600" cy="3809999"/>
          </a:xfrm>
        </p:spPr>
        <p:txBody>
          <a:bodyPr>
            <a:noAutofit/>
          </a:bodyPr>
          <a:lstStyle/>
          <a:p>
            <a:r>
              <a:rPr lang="en-US" sz="2800" dirty="0" smtClean="0"/>
              <a:t>Are all of your students engaged?</a:t>
            </a:r>
          </a:p>
          <a:p>
            <a:endParaRPr lang="en-US" sz="2800" dirty="0"/>
          </a:p>
          <a:p>
            <a:r>
              <a:rPr lang="en-US" sz="2800" dirty="0" smtClean="0"/>
              <a:t>What can we do in our classrooms to address technological advances in our society?</a:t>
            </a:r>
          </a:p>
          <a:p>
            <a:endParaRPr lang="en-US" sz="2800" dirty="0"/>
          </a:p>
          <a:p>
            <a:r>
              <a:rPr lang="en-US" sz="2800" dirty="0" smtClean="0"/>
              <a:t>How can we use these advances to our advantage while engaging students?</a:t>
            </a:r>
            <a:endParaRPr lang="en-US" sz="2800" dirty="0"/>
          </a:p>
        </p:txBody>
      </p:sp>
      <p:pic>
        <p:nvPicPr>
          <p:cNvPr id="7170" name="Picture 2" descr="C:\Documents and Settings\Administrator\Local Settings\Temporary Internet Files\Content.IE5\IRKN8ZGD\MP90043939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1" y="457201"/>
            <a:ext cx="2850524" cy="1903064"/>
          </a:xfrm>
          <a:prstGeom prst="rect">
            <a:avLst/>
          </a:prstGeom>
          <a:noFill/>
          <a:extLst>
            <a:ext uri="{909E8E84-426E-40DD-AFC4-6F175D3DCCD1}">
              <a14:hiddenFill xmlns:a14="http://schemas.microsoft.com/office/drawing/2010/main">
                <a:solidFill>
                  <a:srgbClr val="FFFFFF"/>
                </a:solidFill>
              </a14:hiddenFill>
            </a:ext>
          </a:extLst>
        </p:spPr>
      </p:pic>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15520829"/>
      </p:ext>
    </p:extLst>
  </p:cSld>
  <p:clrMapOvr>
    <a:masterClrMapping/>
  </p:clrMapOvr>
  <mc:AlternateContent xmlns:mc="http://schemas.openxmlformats.org/markup-compatibility/2006" xmlns:p14="http://schemas.microsoft.com/office/powerpoint/2010/main">
    <mc:Choice Requires="p14">
      <p:transition spd="slow" p14:dur="2000" advTm="37848"/>
    </mc:Choice>
    <mc:Fallback xmlns="">
      <p:transition spd="slow" advTm="378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extLst mod="1">
    <p:ext uri="{E180D4A7-C9FB-4DFB-919C-405C955672EB}">
      <p14:showEvtLst xmlns:p14="http://schemas.microsoft.com/office/powerpoint/2010/main">
        <p14:playEvt time="1889" objId="4"/>
        <p14:stopEvt time="34297" objId="4"/>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l"/>
            <a:r>
              <a:rPr lang="en-US" dirty="0"/>
              <a:t>Use the available resources</a:t>
            </a:r>
          </a:p>
        </p:txBody>
      </p:sp>
      <p:sp>
        <p:nvSpPr>
          <p:cNvPr id="3" name="Content Placeholder 2"/>
          <p:cNvSpPr>
            <a:spLocks noGrp="1"/>
          </p:cNvSpPr>
          <p:nvPr>
            <p:ph sz="quarter" idx="13"/>
          </p:nvPr>
        </p:nvSpPr>
        <p:spPr>
          <a:xfrm>
            <a:off x="457200" y="1600202"/>
            <a:ext cx="8229600" cy="2285999"/>
          </a:xfrm>
        </p:spPr>
        <p:txBody>
          <a:bodyPr>
            <a:normAutofit/>
          </a:bodyPr>
          <a:lstStyle/>
          <a:p>
            <a:r>
              <a:rPr lang="en-US" dirty="0" err="1" smtClean="0"/>
              <a:t>Xtranormal</a:t>
            </a:r>
            <a:endParaRPr lang="en-US" dirty="0"/>
          </a:p>
          <a:p>
            <a:r>
              <a:rPr lang="en-US" u="sng" dirty="0">
                <a:hlinkClick r:id="rId4"/>
              </a:rPr>
              <a:t>http://</a:t>
            </a:r>
            <a:r>
              <a:rPr lang="en-US" u="sng" dirty="0" smtClean="0">
                <a:hlinkClick r:id="rId4"/>
              </a:rPr>
              <a:t>www.xtranormal.com</a:t>
            </a:r>
            <a:r>
              <a:rPr lang="en-US" u="sng" dirty="0">
                <a:hlinkClick r:id="rId4"/>
              </a:rPr>
              <a:t>/</a:t>
            </a:r>
            <a:endParaRPr lang="en-US" dirty="0"/>
          </a:p>
          <a:p>
            <a:r>
              <a:rPr lang="en-US" dirty="0" err="1" smtClean="0"/>
              <a:t>Xtranormal</a:t>
            </a:r>
            <a:r>
              <a:rPr lang="en-US" dirty="0" smtClean="0"/>
              <a:t> is a website that allows the use of animated characters to speak from text. It is useful with teaching lessons for engagement. </a:t>
            </a:r>
            <a:endParaRPr lang="en-US" dirty="0"/>
          </a:p>
          <a:p>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7400" y="3733801"/>
            <a:ext cx="4673691" cy="2424113"/>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04926702"/>
      </p:ext>
    </p:extLst>
  </p:cSld>
  <p:clrMapOvr>
    <a:masterClrMapping/>
  </p:clrMapOvr>
  <mc:AlternateContent xmlns:mc="http://schemas.openxmlformats.org/markup-compatibility/2006" xmlns:p14="http://schemas.microsoft.com/office/powerpoint/2010/main">
    <mc:Choice Requires="p14">
      <p:transition spd="slow" p14:dur="2000" advTm="48419"/>
    </mc:Choice>
    <mc:Fallback xmlns="">
      <p:transition spd="slow" advTm="484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3122" objId="5"/>
        <p14:stopEvt time="47529" objId="5"/>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2" y="304800"/>
            <a:ext cx="6512511" cy="1143000"/>
          </a:xfrm>
        </p:spPr>
        <p:txBody>
          <a:bodyPr/>
          <a:lstStyle/>
          <a:p>
            <a:pPr algn="ctr"/>
            <a:r>
              <a:rPr lang="en-US" dirty="0" err="1" smtClean="0"/>
              <a:t>Stixy</a:t>
            </a:r>
            <a:endParaRPr lang="en-US" dirty="0"/>
          </a:p>
        </p:txBody>
      </p:sp>
      <p:sp>
        <p:nvSpPr>
          <p:cNvPr id="3" name="Content Placeholder 2"/>
          <p:cNvSpPr>
            <a:spLocks noGrp="1"/>
          </p:cNvSpPr>
          <p:nvPr>
            <p:ph sz="quarter" idx="13"/>
          </p:nvPr>
        </p:nvSpPr>
        <p:spPr>
          <a:xfrm>
            <a:off x="381000" y="3505200"/>
            <a:ext cx="8382000" cy="2819400"/>
          </a:xfrm>
        </p:spPr>
        <p:txBody>
          <a:bodyPr>
            <a:normAutofit/>
          </a:bodyPr>
          <a:lstStyle/>
          <a:p>
            <a:pPr marL="0" indent="0">
              <a:buNone/>
            </a:pPr>
            <a:r>
              <a:rPr lang="en-US" sz="2400" dirty="0"/>
              <a:t>You can create </a:t>
            </a:r>
            <a:r>
              <a:rPr lang="en-US" sz="2400" dirty="0" err="1"/>
              <a:t>Stixy</a:t>
            </a:r>
            <a:r>
              <a:rPr lang="en-US" sz="2400" dirty="0"/>
              <a:t> presentations of lessons, as well as, provide instructions,  graphics and videos for students that were not present for your day’s lesson.  It can also be made available on a website for students to use at home when completing homework. Parents could also view the tutorial or lesson at home on their computer and feel more comfortable assisting their middle school child in Algebra. </a:t>
            </a:r>
          </a:p>
          <a:p>
            <a:pPr marL="0" indent="0">
              <a:buNone/>
            </a:pPr>
            <a:endParaRPr lang="en-US" sz="24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2202" y="1219200"/>
            <a:ext cx="4186455" cy="1966912"/>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359271339"/>
      </p:ext>
    </p:extLst>
  </p:cSld>
  <p:clrMapOvr>
    <a:masterClrMapping/>
  </p:clrMapOvr>
  <mc:AlternateContent xmlns:mc="http://schemas.openxmlformats.org/markup-compatibility/2006" xmlns:p14="http://schemas.microsoft.com/office/powerpoint/2010/main">
    <mc:Choice Requires="p14">
      <p:transition spd="slow" p14:dur="2000" advTm="38836"/>
    </mc:Choice>
    <mc:Fallback xmlns="">
      <p:transition spd="slow" advTm="388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4068" objId="5"/>
        <p14:stopEvt time="38179" objId="5"/>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2" y="381000"/>
            <a:ext cx="6512511" cy="1143000"/>
          </a:xfrm>
        </p:spPr>
        <p:txBody>
          <a:bodyPr/>
          <a:lstStyle/>
          <a:p>
            <a:pPr algn="ctr"/>
            <a:r>
              <a:rPr lang="en-US" dirty="0" err="1" smtClean="0"/>
              <a:t>Wallwisher</a:t>
            </a:r>
            <a:endParaRPr lang="en-US" dirty="0"/>
          </a:p>
        </p:txBody>
      </p:sp>
      <p:sp>
        <p:nvSpPr>
          <p:cNvPr id="3" name="Content Placeholder 2"/>
          <p:cNvSpPr>
            <a:spLocks noGrp="1"/>
          </p:cNvSpPr>
          <p:nvPr>
            <p:ph sz="quarter" idx="13"/>
          </p:nvPr>
        </p:nvSpPr>
        <p:spPr>
          <a:xfrm>
            <a:off x="1143000" y="1676400"/>
            <a:ext cx="6400800" cy="2362200"/>
          </a:xfrm>
        </p:spPr>
        <p:txBody>
          <a:bodyPr>
            <a:noAutofit/>
          </a:bodyPr>
          <a:lstStyle/>
          <a:p>
            <a:r>
              <a:rPr lang="en-US" sz="2800" dirty="0" err="1" smtClean="0"/>
              <a:t>Wallwisher</a:t>
            </a:r>
            <a:r>
              <a:rPr lang="en-US" sz="2800" dirty="0" smtClean="0"/>
              <a:t> is an excellent website for creating online discussions. After a question is posted, students can reply and view other replies from their classmates.</a:t>
            </a:r>
            <a:endParaRPr lang="en-US" sz="28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601" y="4343400"/>
            <a:ext cx="3691467" cy="2286000"/>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0119134"/>
      </p:ext>
    </p:extLst>
  </p:cSld>
  <p:clrMapOvr>
    <a:masterClrMapping/>
  </p:clrMapOvr>
  <mc:AlternateContent xmlns:mc="http://schemas.openxmlformats.org/markup-compatibility/2006" xmlns:p14="http://schemas.microsoft.com/office/powerpoint/2010/main">
    <mc:Choice Requires="p14">
      <p:transition spd="slow" p14:dur="2000" advTm="26336"/>
    </mc:Choice>
    <mc:Fallback xmlns="">
      <p:transition spd="slow" advTm="263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2995" objId="5"/>
        <p14:stopEvt time="25374" objId="5"/>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3962400" cy="1143000"/>
          </a:xfrm>
        </p:spPr>
        <p:txBody>
          <a:bodyPr/>
          <a:lstStyle/>
          <a:p>
            <a:r>
              <a:rPr lang="en-US" dirty="0" err="1" smtClean="0"/>
              <a:t>Prezi</a:t>
            </a:r>
            <a:endParaRPr lang="en-US" dirty="0"/>
          </a:p>
        </p:txBody>
      </p:sp>
      <p:sp>
        <p:nvSpPr>
          <p:cNvPr id="3" name="Content Placeholder 2"/>
          <p:cNvSpPr>
            <a:spLocks noGrp="1"/>
          </p:cNvSpPr>
          <p:nvPr>
            <p:ph sz="quarter" idx="13"/>
          </p:nvPr>
        </p:nvSpPr>
        <p:spPr>
          <a:xfrm>
            <a:off x="381000" y="3352801"/>
            <a:ext cx="8229600" cy="3230563"/>
          </a:xfrm>
        </p:spPr>
        <p:txBody>
          <a:bodyPr>
            <a:normAutofit/>
          </a:bodyPr>
          <a:lstStyle/>
          <a:p>
            <a:pPr lvl="0"/>
            <a:r>
              <a:rPr lang="en-US" sz="2800" u="sng" dirty="0">
                <a:hlinkClick r:id="rId4"/>
              </a:rPr>
              <a:t>http://prezi.com/</a:t>
            </a:r>
            <a:endParaRPr lang="en-US" sz="2800" dirty="0"/>
          </a:p>
          <a:p>
            <a:r>
              <a:rPr lang="en-US" sz="2800" dirty="0" err="1"/>
              <a:t>Prezi</a:t>
            </a:r>
            <a:r>
              <a:rPr lang="en-US" sz="2800" dirty="0"/>
              <a:t> is a wonderful website for showing off information. It allows the user to use different zooming options to emphasize facts, data, questions, pictures, graphs, etc. </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0" y="533400"/>
            <a:ext cx="3053184" cy="2362200"/>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595863184"/>
      </p:ext>
    </p:extLst>
  </p:cSld>
  <p:clrMapOvr>
    <a:masterClrMapping/>
  </p:clrMapOvr>
  <mc:AlternateContent xmlns:mc="http://schemas.openxmlformats.org/markup-compatibility/2006" xmlns:p14="http://schemas.microsoft.com/office/powerpoint/2010/main">
    <mc:Choice Requires="p14">
      <p:transition spd="slow" p14:dur="2000" advTm="31514"/>
    </mc:Choice>
    <mc:Fallback xmlns="">
      <p:transition spd="slow" advTm="315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extLst mod="1">
    <p:ext uri="{E180D4A7-C9FB-4DFB-919C-405C955672EB}">
      <p14:showEvtLst xmlns:p14="http://schemas.microsoft.com/office/powerpoint/2010/main">
        <p14:playEvt time="4968" objId="5"/>
        <p14:stopEvt time="30214" objId="5"/>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TIMING" val="|12|7.7"/>
</p:tagLst>
</file>

<file path=ppt/tags/tag2.xml><?xml version="1.0" encoding="utf-8"?>
<p:tagLst xmlns:a="http://schemas.openxmlformats.org/drawingml/2006/main" xmlns:r="http://schemas.openxmlformats.org/officeDocument/2006/relationships" xmlns:p="http://schemas.openxmlformats.org/presentationml/2006/main">
  <p:tag name="TIMING" val="|4.7"/>
</p:tagLst>
</file>

<file path=ppt/tags/tag3.xml><?xml version="1.0" encoding="utf-8"?>
<p:tagLst xmlns:a="http://schemas.openxmlformats.org/drawingml/2006/main" xmlns:r="http://schemas.openxmlformats.org/officeDocument/2006/relationships" xmlns:p="http://schemas.openxmlformats.org/presentationml/2006/main">
  <p:tag name="TIMING" val="|1.7|1.8|1.8|1.5|1.6|1.6|1.5|2.1|1.7"/>
</p:tagLst>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511</TotalTime>
  <Words>573</Words>
  <Application>Microsoft Office PowerPoint</Application>
  <PresentationFormat>On-screen Show (4:3)</PresentationFormat>
  <Paragraphs>74</Paragraphs>
  <Slides>18</Slides>
  <Notes>0</Notes>
  <HiddenSlides>0</HiddenSlides>
  <MMClips>18</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Slipstream</vt:lpstr>
      <vt:lpstr>Using Technology to Reach all Learners</vt:lpstr>
      <vt:lpstr> </vt:lpstr>
      <vt:lpstr>Why technology now?</vt:lpstr>
      <vt:lpstr>Pre-Training</vt:lpstr>
      <vt:lpstr>Engaging Students</vt:lpstr>
      <vt:lpstr>Use the available resources</vt:lpstr>
      <vt:lpstr>Stixy</vt:lpstr>
      <vt:lpstr>Wallwisher</vt:lpstr>
      <vt:lpstr>Prezi</vt:lpstr>
      <vt:lpstr>Technological Resources</vt:lpstr>
      <vt:lpstr>Tutorials</vt:lpstr>
      <vt:lpstr>Effective use of Technology</vt:lpstr>
      <vt:lpstr>Activity (20 min)</vt:lpstr>
      <vt:lpstr>Activity (15 min)</vt:lpstr>
      <vt:lpstr>Authentic Assessment</vt:lpstr>
      <vt:lpstr>Rubric</vt:lpstr>
      <vt:lpstr>Resources</vt:lpstr>
      <vt:lpstr>Workshop Evaluation</vt:lpstr>
    </vt:vector>
  </TitlesOfParts>
  <Company>GCPS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Technology to Reach all Learners</dc:title>
  <dc:creator>e200703075</dc:creator>
  <cp:lastModifiedBy>Sabrina McDow</cp:lastModifiedBy>
  <cp:revision>39</cp:revision>
  <dcterms:created xsi:type="dcterms:W3CDTF">2011-10-18T00:35:54Z</dcterms:created>
  <dcterms:modified xsi:type="dcterms:W3CDTF">2012-08-16T05:12:44Z</dcterms:modified>
  <cp:contentStatus/>
</cp:coreProperties>
</file>